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26" r:id="rId5"/>
    <p:sldId id="427" r:id="rId6"/>
    <p:sldId id="413" r:id="rId7"/>
    <p:sldId id="424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2" r:id="rId16"/>
    <p:sldId id="421" r:id="rId17"/>
    <p:sldId id="423" r:id="rId18"/>
    <p:sldId id="291" r:id="rId19"/>
    <p:sldId id="394" r:id="rId20"/>
    <p:sldId id="397" r:id="rId21"/>
    <p:sldId id="404" r:id="rId22"/>
    <p:sldId id="392" r:id="rId23"/>
    <p:sldId id="374" r:id="rId24"/>
    <p:sldId id="411" r:id="rId25"/>
    <p:sldId id="412" r:id="rId26"/>
    <p:sldId id="425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5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microsoft.com/office/2007/relationships/hdphoto" Target="../media/hdphoto3.wdp"/><Relationship Id="rId2" Type="http://schemas.openxmlformats.org/officeDocument/2006/relationships/image" Target="../media/image62.jpeg"/><Relationship Id="rId16" Type="http://schemas.openxmlformats.org/officeDocument/2006/relationships/image" Target="../media/image74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10" Type="http://schemas.openxmlformats.org/officeDocument/2006/relationships/image" Target="../media/image69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8.png"/><Relationship Id="rId1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aihub.or.kr/aihub-data/healthcare/about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20210716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6" y="1363110"/>
            <a:ext cx="7239000" cy="2952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 </a:t>
            </a:r>
            <a:r>
              <a:rPr lang="ko-KR" altLang="en-US" b="1" dirty="0" smtClean="0"/>
              <a:t>슬라이드 분류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86123" y="1290641"/>
            <a:ext cx="1009651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08556" y="1338086"/>
            <a:ext cx="857294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23" y="976136"/>
            <a:ext cx="1333500" cy="3619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03" y="913705"/>
            <a:ext cx="7167327" cy="4243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66381" y="1344229"/>
            <a:ext cx="603325" cy="342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2141553"/>
            <a:ext cx="2369442" cy="43452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672" y="1913898"/>
            <a:ext cx="2286000" cy="4476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419" y="2141553"/>
            <a:ext cx="2038350" cy="4152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3700" y="2045359"/>
            <a:ext cx="20288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1" y="1338086"/>
            <a:ext cx="7219950" cy="276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 </a:t>
            </a:r>
            <a:r>
              <a:rPr lang="ko-KR" altLang="en-US" b="1" dirty="0" smtClean="0"/>
              <a:t>슬라이드 분류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86123" y="1290641"/>
            <a:ext cx="1009651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08556" y="1338086"/>
            <a:ext cx="857294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23" y="976136"/>
            <a:ext cx="1333500" cy="3619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03" y="913705"/>
            <a:ext cx="7167327" cy="4243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66381" y="1344229"/>
            <a:ext cx="603325" cy="342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2069" y="1976261"/>
            <a:ext cx="2838450" cy="4467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880" y="2718895"/>
            <a:ext cx="4124876" cy="33534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277" y="2324194"/>
            <a:ext cx="3039341" cy="38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3" y="1344405"/>
            <a:ext cx="7210425" cy="285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 </a:t>
            </a:r>
            <a:r>
              <a:rPr lang="ko-KR" altLang="en-US" b="1" dirty="0" smtClean="0"/>
              <a:t>슬라이드 분류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86123" y="1290641"/>
            <a:ext cx="1009651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08556" y="1338086"/>
            <a:ext cx="857294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23" y="976136"/>
            <a:ext cx="1333500" cy="3619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03" y="913705"/>
            <a:ext cx="7167327" cy="4243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66381" y="1344229"/>
            <a:ext cx="603325" cy="342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7482" t="18017" r="24096" b="6532"/>
          <a:stretch/>
        </p:blipFill>
        <p:spPr>
          <a:xfrm>
            <a:off x="2397053" y="2878715"/>
            <a:ext cx="2363933" cy="29007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87" y="2833685"/>
            <a:ext cx="2219325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593" y="2991716"/>
            <a:ext cx="2208068" cy="24072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0661" y="2938462"/>
            <a:ext cx="20002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329952"/>
            <a:ext cx="7191375" cy="266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 </a:t>
            </a:r>
            <a:r>
              <a:rPr lang="ko-KR" altLang="en-US" b="1" dirty="0" smtClean="0"/>
              <a:t>슬라이드 분류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86123" y="1290641"/>
            <a:ext cx="1009651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08556" y="1338086"/>
            <a:ext cx="857294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23" y="976136"/>
            <a:ext cx="1333500" cy="3619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03" y="913705"/>
            <a:ext cx="7167327" cy="4243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66381" y="1344229"/>
            <a:ext cx="603325" cy="342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" y="2171441"/>
            <a:ext cx="2842993" cy="37668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648" y="2225254"/>
            <a:ext cx="3205537" cy="34894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8043" y="2417674"/>
            <a:ext cx="3075423" cy="34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0" y="1311335"/>
            <a:ext cx="7219950" cy="3524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 </a:t>
            </a:r>
            <a:r>
              <a:rPr lang="ko-KR" altLang="en-US" b="1" dirty="0" smtClean="0"/>
              <a:t>슬라이드 분류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86123" y="1290641"/>
            <a:ext cx="1009651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08556" y="1338086"/>
            <a:ext cx="857294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23" y="976136"/>
            <a:ext cx="1333500" cy="3619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03" y="913705"/>
            <a:ext cx="7167327" cy="4243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66381" y="1344229"/>
            <a:ext cx="603325" cy="342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74" y="1873158"/>
            <a:ext cx="3935950" cy="47686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805" y="1804847"/>
            <a:ext cx="3916434" cy="49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359287"/>
            <a:ext cx="7181850" cy="333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 </a:t>
            </a:r>
            <a:r>
              <a:rPr lang="ko-KR" altLang="en-US" b="1" dirty="0" smtClean="0"/>
              <a:t>슬라이드 분류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86123" y="1290641"/>
            <a:ext cx="1009651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08556" y="1338086"/>
            <a:ext cx="857294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23" y="976136"/>
            <a:ext cx="1333500" cy="3619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03" y="913705"/>
            <a:ext cx="7167327" cy="4243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66381" y="1344229"/>
            <a:ext cx="603325" cy="342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27" y="2822419"/>
            <a:ext cx="3141605" cy="27480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859" y="2968176"/>
            <a:ext cx="4170726" cy="35681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" y="1888227"/>
            <a:ext cx="2352141" cy="21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3" y="1350214"/>
            <a:ext cx="7219950" cy="285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 </a:t>
            </a:r>
            <a:r>
              <a:rPr lang="ko-KR" altLang="en-US" b="1" dirty="0" smtClean="0"/>
              <a:t>슬라이드 분류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86123" y="1290641"/>
            <a:ext cx="1009651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08556" y="1338086"/>
            <a:ext cx="857294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23" y="976136"/>
            <a:ext cx="1333500" cy="3619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03" y="913705"/>
            <a:ext cx="7167327" cy="4243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66381" y="1344229"/>
            <a:ext cx="603325" cy="342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66882"/>
            <a:ext cx="3022810" cy="17239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115" y="2601098"/>
            <a:ext cx="3215215" cy="3580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" y="4391510"/>
            <a:ext cx="3794735" cy="16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0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6" y="1348822"/>
            <a:ext cx="7200900" cy="323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 </a:t>
            </a:r>
            <a:r>
              <a:rPr lang="ko-KR" altLang="en-US" b="1" dirty="0" smtClean="0"/>
              <a:t>슬라이드 분류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86123" y="1290641"/>
            <a:ext cx="1009651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08556" y="1338086"/>
            <a:ext cx="857294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23" y="976136"/>
            <a:ext cx="1333500" cy="3619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03" y="913705"/>
            <a:ext cx="7167327" cy="4243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66381" y="1344229"/>
            <a:ext cx="603325" cy="342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0814"/>
          <a:stretch/>
        </p:blipFill>
        <p:spPr>
          <a:xfrm>
            <a:off x="0" y="2096071"/>
            <a:ext cx="3638723" cy="32881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6122" y="1900002"/>
            <a:ext cx="3675972" cy="28570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1169" y="4128321"/>
            <a:ext cx="3161850" cy="2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NET </a:t>
            </a:r>
            <a:r>
              <a:rPr lang="ko-KR" altLang="en-US" sz="2000" b="1" dirty="0" smtClean="0">
                <a:latin typeface="+mj-ea"/>
                <a:ea typeface="+mj-ea"/>
              </a:rPr>
              <a:t>업데이트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98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74320" y="523703"/>
            <a:ext cx="76128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씨젠과</a:t>
            </a:r>
            <a:r>
              <a:rPr lang="ko-KR" altLang="en-US" sz="1200" dirty="0"/>
              <a:t> 회의 결과</a:t>
            </a:r>
            <a:r>
              <a:rPr lang="en-US" altLang="ko-KR" sz="1200" dirty="0"/>
              <a:t>:</a:t>
            </a:r>
            <a:r>
              <a:rPr lang="ko-KR" altLang="en-US" sz="1200" dirty="0"/>
              <a:t>토픽 </a:t>
            </a:r>
            <a:r>
              <a:rPr lang="en-US" altLang="ko-KR" sz="1200" dirty="0"/>
              <a:t>U </a:t>
            </a:r>
            <a:r>
              <a:rPr lang="ko-KR" altLang="en-US" sz="1200" dirty="0"/>
              <a:t>그룹 데이터 추가 여부 </a:t>
            </a:r>
            <a:r>
              <a:rPr lang="ko-KR" altLang="en-US" sz="1200" dirty="0" smtClean="0"/>
              <a:t>논의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N,D,M</a:t>
            </a:r>
            <a:r>
              <a:rPr lang="ko-KR" altLang="en-US" sz="1200" dirty="0"/>
              <a:t>의 경우 한가지 이상의 특징을 보이는 클래스 임 </a:t>
            </a:r>
            <a:r>
              <a:rPr lang="en-US" altLang="ko-KR" sz="1200" dirty="0"/>
              <a:t>(</a:t>
            </a:r>
            <a:r>
              <a:rPr lang="ko-KR" altLang="en-US" sz="1200" dirty="0"/>
              <a:t>다양한 종류의 병들이 하나의 클래스에 포함됨</a:t>
            </a:r>
            <a:r>
              <a:rPr lang="en-US" altLang="ko-KR" sz="12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하지만</a:t>
            </a:r>
            <a:r>
              <a:rPr lang="en-US" altLang="ko-KR" sz="1200" dirty="0"/>
              <a:t>, NET</a:t>
            </a:r>
            <a:r>
              <a:rPr lang="ko-KR" altLang="en-US" sz="1200" dirty="0"/>
              <a:t>의 경우 특징적인 한가지 </a:t>
            </a:r>
            <a:r>
              <a:rPr lang="ko-KR" altLang="en-US" sz="1200" dirty="0" err="1"/>
              <a:t>케이스만을</a:t>
            </a:r>
            <a:r>
              <a:rPr lang="ko-KR" altLang="en-US" sz="1200" dirty="0"/>
              <a:t> 수집하여 </a:t>
            </a:r>
            <a:r>
              <a:rPr lang="en-US" altLang="ko-KR" sz="1200" dirty="0"/>
              <a:t>annotation </a:t>
            </a:r>
            <a:r>
              <a:rPr lang="ko-KR" altLang="en-US" sz="1200" dirty="0"/>
              <a:t>한 </a:t>
            </a:r>
            <a:r>
              <a:rPr lang="ko-KR" altLang="en-US" sz="1200" dirty="0" smtClean="0"/>
              <a:t>결과임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따라서</a:t>
            </a:r>
            <a:r>
              <a:rPr lang="en-US" altLang="ko-KR" sz="1200" dirty="0"/>
              <a:t>, NET</a:t>
            </a:r>
            <a:r>
              <a:rPr lang="ko-KR" altLang="en-US" sz="1200" dirty="0"/>
              <a:t>의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다른 레이블 보다 특징 학습에 많은 데이터를 필요로 하지 않을 것으로 </a:t>
            </a:r>
            <a:r>
              <a:rPr lang="ko-KR" altLang="en-US" sz="1200" dirty="0" smtClean="0"/>
              <a:t>예상됨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+ </a:t>
            </a:r>
            <a:r>
              <a:rPr lang="ko-KR" altLang="en-US" sz="1200" dirty="0"/>
              <a:t>데이터 증폭으로 큰 효과를 </a:t>
            </a:r>
            <a:r>
              <a:rPr lang="ko-KR" altLang="en-US" sz="1200" dirty="0" smtClean="0"/>
              <a:t>볼 수 있을 것으로 예상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결론 </a:t>
            </a:r>
            <a:r>
              <a:rPr lang="en-US" altLang="ko-KR" sz="1200" dirty="0"/>
              <a:t>: </a:t>
            </a:r>
            <a:r>
              <a:rPr lang="ko-KR" altLang="en-US" sz="1200" dirty="0"/>
              <a:t>현재 수집된 데이터로 </a:t>
            </a:r>
            <a:r>
              <a:rPr lang="en-US" altLang="ko-KR" sz="1200" dirty="0"/>
              <a:t>'</a:t>
            </a:r>
            <a:r>
              <a:rPr lang="ko-KR" altLang="en-US" sz="1200" dirty="0"/>
              <a:t>대장 모델</a:t>
            </a:r>
            <a:r>
              <a:rPr lang="en-US" altLang="ko-KR" sz="1200" dirty="0"/>
              <a:t>'</a:t>
            </a:r>
            <a:r>
              <a:rPr lang="ko-KR" altLang="en-US" sz="1200" dirty="0"/>
              <a:t>에 우선적으로 </a:t>
            </a:r>
            <a:r>
              <a:rPr lang="ko-KR" altLang="en-US" sz="1200" dirty="0" smtClean="0"/>
              <a:t>적용 </a:t>
            </a:r>
            <a:r>
              <a:rPr lang="en-US" altLang="ko-KR" sz="1200" dirty="0" smtClean="0"/>
              <a:t>(</a:t>
            </a:r>
            <a:r>
              <a:rPr lang="ko-KR" altLang="en-US" sz="1200" u="sng" dirty="0" smtClean="0"/>
              <a:t>이슈</a:t>
            </a:r>
            <a:r>
              <a:rPr lang="en-US" altLang="ko-KR" sz="1200" u="sng" dirty="0" smtClean="0"/>
              <a:t> </a:t>
            </a:r>
            <a:r>
              <a:rPr lang="ko-KR" altLang="en-US" sz="1200" u="sng" dirty="0" smtClean="0"/>
              <a:t>슬라이드 제외</a:t>
            </a:r>
            <a:r>
              <a:rPr lang="en-US" altLang="ko-KR" sz="1200" dirty="0" smtClean="0"/>
              <a:t>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업데이트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519314"/>
            <a:ext cx="4457703" cy="23559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5575" y="5098473"/>
            <a:ext cx="8780607" cy="1693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altLang="ko-KR" sz="1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r>
              <a:rPr lang="en-US" altLang="ko-KR" sz="1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2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Diagnosed as malignant neoplasm including Adenocarcinoma, suspicious for (s/f) Adenocarcinoma, suggestive of (s/o) Adenocarcinoma, (s/f, s/o) High-grade lymphoma, and any other (s/f, s/o) Carcinoma or Malignant Neoplasm.</a:t>
            </a:r>
            <a:endParaRPr lang="ko-KR" altLang="ko-KR" sz="1200" b="1" i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altLang="ko-KR" sz="1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r>
              <a:rPr lang="en-US" altLang="ko-KR" sz="1200" b="1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2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Diagnosed as Dysplasia, including (s/f, s/o) Tubular Adenoma with any grade Dysplasia.</a:t>
            </a:r>
            <a:endParaRPr lang="ko-KR" altLang="ko-KR" sz="1200" b="1" i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altLang="ko-KR" sz="1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Benign</a:t>
            </a:r>
            <a:r>
              <a:rPr lang="en-US" altLang="ko-KR" sz="1200" b="1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2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Diagnosed as a non-neoplastic benign gastric mucosal lesion, including gastritis, polyp, etc.</a:t>
            </a:r>
            <a:endParaRPr lang="ko-KR" altLang="ko-KR" sz="1200" b="1" i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altLang="ko-KR" sz="12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r>
              <a:rPr lang="en-US" altLang="ko-KR" sz="1200" b="1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200" i="1" strike="sngStrike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remaining lesions that do not fall under the aforementioned three classifications. For example, atypical glandular proliferation of undetermined significance, (s/f, s/o</a:t>
            </a:r>
            <a:r>
              <a:rPr lang="en-US" altLang="ko-KR" sz="12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sz="1200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neuroendocrine tumor, </a:t>
            </a:r>
            <a:r>
              <a:rPr lang="en-US" altLang="ko-KR" sz="1200" i="1" strike="sngStrike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submucosal tumor, (s/f, s/o) low grade lymphoma, (s/f, s/o) stromal tumor etc.</a:t>
            </a:r>
            <a:endParaRPr lang="ko-KR" altLang="ko-KR" sz="1200" b="1" i="1" strike="sngStrike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107" y="2367098"/>
            <a:ext cx="1955075" cy="14273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294" y="3906052"/>
            <a:ext cx="3453937" cy="11591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67" y="2651440"/>
            <a:ext cx="194829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50849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7/09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7/16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데이터 사용 범위 논의</a:t>
                      </a:r>
                      <a:endParaRPr lang="en-US" altLang="ko-KR" sz="12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새로운 스캐너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소프트 </a:t>
                      </a:r>
                      <a:r>
                        <a:rPr lang="ko-KR" altLang="en-US" sz="1200" dirty="0" err="1" smtClean="0"/>
                        <a:t>웨어</a:t>
                      </a:r>
                      <a:r>
                        <a:rPr lang="ko-KR" altLang="en-US" sz="1200" dirty="0" smtClean="0"/>
                        <a:t> 버전 다름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샘플 슬라이드</a:t>
                      </a:r>
                      <a:r>
                        <a:rPr lang="ko-KR" altLang="en-US" sz="1200" baseline="0" dirty="0" smtClean="0"/>
                        <a:t> 약식 테스트 결과 공유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N </a:t>
                      </a:r>
                      <a:r>
                        <a:rPr lang="ko-KR" altLang="en-US" sz="1200" baseline="0" dirty="0" smtClean="0"/>
                        <a:t>슬라이드에 대한 결과와 전문의 의견 일치 </a:t>
                      </a:r>
                      <a:endParaRPr lang="ko-KR" altLang="en-US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AI </a:t>
                      </a:r>
                      <a:r>
                        <a:rPr lang="ko-KR" altLang="en-US" sz="1200" baseline="0" dirty="0" smtClean="0"/>
                        <a:t>허브 데이터 확인 요청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4105"/>
              </p:ext>
            </p:extLst>
          </p:nvPr>
        </p:nvGraphicFramePr>
        <p:xfrm>
          <a:off x="260465" y="2352040"/>
          <a:ext cx="8725593" cy="42832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82787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386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코드 이슈 대응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박영진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통합모델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블러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스캔 오류 슬라이드에 대한 대응 코드 변경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속도 개선 이슈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논의중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일부 실험 준비중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박영진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1 </a:t>
                      </a:r>
                      <a:r>
                        <a:rPr lang="ko-KR" altLang="en-US" sz="1200" dirty="0" smtClean="0"/>
                        <a:t>단계 성능 제 테스트 및 성능 향상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실제 </a:t>
                      </a:r>
                      <a:r>
                        <a:rPr lang="en-US" altLang="ko-KR" sz="1200" dirty="0" smtClean="0"/>
                        <a:t>N </a:t>
                      </a:r>
                      <a:r>
                        <a:rPr lang="ko-KR" altLang="en-US" sz="1200" dirty="0" smtClean="0"/>
                        <a:t>비율이 높은 환경에서 테스트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현재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단계 모델만을 별도로 구성하여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천개 </a:t>
                      </a:r>
                      <a:r>
                        <a:rPr lang="ko-KR" altLang="en-US" sz="1200" dirty="0" err="1" smtClean="0"/>
                        <a:t>슬라이트에서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테스트중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 threshold 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타이트닝하는</a:t>
                      </a:r>
                      <a:r>
                        <a:rPr lang="ko-KR" altLang="en-US" sz="1200" dirty="0" smtClean="0"/>
                        <a:t> 방향에 대한 실험 필요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 **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차 </a:t>
                      </a:r>
                      <a:r>
                        <a:rPr lang="ko-KR" altLang="en-US" sz="1200" dirty="0" err="1" smtClean="0"/>
                        <a:t>필터링</a:t>
                      </a:r>
                      <a:r>
                        <a:rPr lang="ko-KR" altLang="en-US" sz="1200" dirty="0" smtClean="0"/>
                        <a:t> 구조 생성</a:t>
                      </a:r>
                      <a:r>
                        <a:rPr lang="en-US" altLang="ko-KR" sz="120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조직의 위치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혹은 기타 정보를 활용하여</a:t>
                      </a:r>
                      <a:r>
                        <a:rPr lang="en-US" altLang="ko-KR" sz="1200" dirty="0" smtClean="0"/>
                        <a:t>, N/ab </a:t>
                      </a:r>
                      <a:r>
                        <a:rPr lang="ko-KR" altLang="en-US" sz="1200" dirty="0" smtClean="0"/>
                        <a:t>분류에 대한 성능 강화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통합 모델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속도 및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단계 관련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코드 업데이트 및 실험 준비중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256 binary </a:t>
                      </a:r>
                      <a:r>
                        <a:rPr lang="ko-KR" altLang="en-US" sz="1200" dirty="0" smtClean="0"/>
                        <a:t>코딩 및 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테스트 중</a:t>
                      </a:r>
                      <a:endParaRPr lang="en-US" altLang="ko-KR" sz="1200" baseline="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256 binary </a:t>
                      </a:r>
                      <a:r>
                        <a:rPr lang="ko-KR" altLang="en-US" sz="1200" baseline="0" dirty="0" smtClean="0"/>
                        <a:t>성능 이슈 개선 작업</a:t>
                      </a:r>
                      <a:endParaRPr lang="en-US" altLang="ko-KR" sz="1200" baseline="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(80%-&gt;98.7%) </a:t>
                      </a:r>
                      <a:r>
                        <a:rPr lang="ko-KR" altLang="en-US" sz="1200" baseline="0" dirty="0" smtClean="0"/>
                        <a:t>성능 개선 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440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월 일정표는 일부 이슈로 추후 작성</a:t>
                      </a:r>
                      <a:endParaRPr lang="en-US" altLang="ko-KR" sz="1200" dirty="0" smtClean="0"/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현미경 통합 모델 개발을 위한 파견 근무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murtaza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NET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업데이트는 각 작업이 끝난 후 진행 가능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이슈 슬라이드</a:t>
            </a:r>
            <a:r>
              <a:rPr lang="en-US" altLang="ko-KR" b="1" dirty="0" smtClean="0"/>
              <a:t>)_</a:t>
            </a:r>
            <a:r>
              <a:rPr lang="ko-KR" altLang="en-US" b="1" dirty="0" smtClean="0"/>
              <a:t>지난 슬라이드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4320" y="1484214"/>
            <a:ext cx="247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오류 슬라이드</a:t>
            </a:r>
            <a:endParaRPr lang="ko-KR" altLang="en-US" b="1" u="sng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927" y="4980697"/>
            <a:ext cx="1964864" cy="17727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9339"/>
          <a:stretch/>
        </p:blipFill>
        <p:spPr>
          <a:xfrm>
            <a:off x="346197" y="5115728"/>
            <a:ext cx="2749338" cy="13697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357" y="2144030"/>
            <a:ext cx="1125682" cy="2701636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70146"/>
              </p:ext>
            </p:extLst>
          </p:nvPr>
        </p:nvGraphicFramePr>
        <p:xfrm>
          <a:off x="346197" y="1988577"/>
          <a:ext cx="6363346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617">
                  <a:extLst>
                    <a:ext uri="{9D8B030D-6E8A-4147-A177-3AD203B41FA5}">
                      <a16:colId xmlns:a16="http://schemas.microsoft.com/office/drawing/2014/main" val="3705885633"/>
                    </a:ext>
                  </a:extLst>
                </a:gridCol>
                <a:gridCol w="2884341">
                  <a:extLst>
                    <a:ext uri="{9D8B030D-6E8A-4147-A177-3AD203B41FA5}">
                      <a16:colId xmlns:a16="http://schemas.microsoft.com/office/drawing/2014/main" val="2894672849"/>
                    </a:ext>
                  </a:extLst>
                </a:gridCol>
                <a:gridCol w="2114589">
                  <a:extLst>
                    <a:ext uri="{9D8B030D-6E8A-4147-A177-3AD203B41FA5}">
                      <a16:colId xmlns:a16="http://schemas.microsoft.com/office/drawing/2014/main" val="939233253"/>
                    </a:ext>
                  </a:extLst>
                </a:gridCol>
                <a:gridCol w="554799">
                  <a:extLst>
                    <a:ext uri="{9D8B030D-6E8A-4147-A177-3AD203B41FA5}">
                      <a16:colId xmlns:a16="http://schemas.microsoft.com/office/drawing/2014/main" val="52612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오류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슬라이드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02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타입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Caseveiwer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 인식되지 않음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Openslide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 인식되지 않음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2020s 0414827020101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4151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타입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Caseveiwer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 로딩 불가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Openslide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 인식되지 않음</a:t>
                      </a:r>
                    </a:p>
                    <a:p>
                      <a:pPr algn="l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2020s 0418531010101 </a:t>
                      </a:r>
                    </a:p>
                    <a:p>
                      <a:pPr algn="ctr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5913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타입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Caseveiwer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 일반 폴더로 인식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openslide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에서는 로딩 됨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 0414827030101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0417016010101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0417236100101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0417309010101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0417909040101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2020s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0418397010101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33631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26203" y="501936"/>
            <a:ext cx="86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대장 </a:t>
            </a:r>
            <a:r>
              <a:rPr lang="en-US" altLang="ko-KR" sz="1400" dirty="0" smtClean="0">
                <a:latin typeface="+mj-ea"/>
              </a:rPr>
              <a:t>: 242</a:t>
            </a:r>
            <a:r>
              <a:rPr lang="ko-KR" altLang="en-US" sz="1400" dirty="0" smtClean="0">
                <a:latin typeface="+mj-ea"/>
              </a:rPr>
              <a:t>건 </a:t>
            </a:r>
            <a:r>
              <a:rPr lang="en-US" altLang="ko-KR" sz="1400" dirty="0" smtClean="0">
                <a:latin typeface="+mj-ea"/>
              </a:rPr>
              <a:t>(8</a:t>
            </a:r>
            <a:r>
              <a:rPr lang="ko-KR" altLang="en-US" sz="1400" dirty="0" smtClean="0">
                <a:latin typeface="+mj-ea"/>
              </a:rPr>
              <a:t>건 오류</a:t>
            </a:r>
            <a:r>
              <a:rPr lang="en-US" altLang="ko-KR" sz="1400" dirty="0" smtClean="0">
                <a:latin typeface="+mj-ea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" y="6518842"/>
            <a:ext cx="230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*re </a:t>
            </a:r>
            <a:r>
              <a:rPr lang="ko-KR" altLang="en-US" sz="1200" dirty="0" smtClean="0"/>
              <a:t>슬라이드 확인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>
            <a:endCxn id="6" idx="1"/>
          </p:cNvCxnSpPr>
          <p:nvPr/>
        </p:nvCxnSpPr>
        <p:spPr>
          <a:xfrm>
            <a:off x="5885411" y="3275215"/>
            <a:ext cx="1719946" cy="219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993476" y="4626033"/>
            <a:ext cx="1097472" cy="785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0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셋업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대</a:t>
            </a:r>
            <a:r>
              <a:rPr lang="ko-KR" altLang="en-US" sz="1400" dirty="0" smtClean="0">
                <a:latin typeface="+mj-ea"/>
              </a:rPr>
              <a:t>장 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en-US" altLang="ko-KR" sz="1400" dirty="0">
                <a:latin typeface="+mj-ea"/>
              </a:rPr>
              <a:t>242</a:t>
            </a:r>
            <a:r>
              <a:rPr lang="ko-KR" altLang="en-US" sz="1400" dirty="0">
                <a:latin typeface="+mj-ea"/>
              </a:rPr>
              <a:t>건 </a:t>
            </a:r>
            <a:r>
              <a:rPr lang="en-US" altLang="ko-KR" sz="1400" dirty="0">
                <a:latin typeface="+mj-ea"/>
              </a:rPr>
              <a:t>(8</a:t>
            </a:r>
            <a:r>
              <a:rPr lang="ko-KR" altLang="en-US" sz="1400" dirty="0">
                <a:latin typeface="+mj-ea"/>
              </a:rPr>
              <a:t>건 오류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Train: 134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Val: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Test : 50</a:t>
            </a:r>
            <a:endParaRPr lang="en-US" altLang="ko-KR" sz="1400" dirty="0">
              <a:latin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67140"/>
              </p:ext>
            </p:extLst>
          </p:nvPr>
        </p:nvGraphicFramePr>
        <p:xfrm>
          <a:off x="386061" y="2231863"/>
          <a:ext cx="7740113" cy="4351337"/>
        </p:xfrm>
        <a:graphic>
          <a:graphicData uri="http://schemas.openxmlformats.org/drawingml/2006/table">
            <a:tbl>
              <a:tblPr/>
              <a:tblGrid>
                <a:gridCol w="1394870">
                  <a:extLst>
                    <a:ext uri="{9D8B030D-6E8A-4147-A177-3AD203B41FA5}">
                      <a16:colId xmlns:a16="http://schemas.microsoft.com/office/drawing/2014/main" val="1439040532"/>
                    </a:ext>
                  </a:extLst>
                </a:gridCol>
                <a:gridCol w="2224251">
                  <a:extLst>
                    <a:ext uri="{9D8B030D-6E8A-4147-A177-3AD203B41FA5}">
                      <a16:colId xmlns:a16="http://schemas.microsoft.com/office/drawing/2014/main" val="3535261117"/>
                    </a:ext>
                  </a:extLst>
                </a:gridCol>
                <a:gridCol w="671517">
                  <a:extLst>
                    <a:ext uri="{9D8B030D-6E8A-4147-A177-3AD203B41FA5}">
                      <a16:colId xmlns:a16="http://schemas.microsoft.com/office/drawing/2014/main" val="149843005"/>
                    </a:ext>
                  </a:extLst>
                </a:gridCol>
                <a:gridCol w="1948545">
                  <a:extLst>
                    <a:ext uri="{9D8B030D-6E8A-4147-A177-3AD203B41FA5}">
                      <a16:colId xmlns:a16="http://schemas.microsoft.com/office/drawing/2014/main" val="1052098058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val="507464750"/>
                    </a:ext>
                  </a:extLst>
                </a:gridCol>
                <a:gridCol w="794348">
                  <a:extLst>
                    <a:ext uri="{9D8B030D-6E8A-4147-A177-3AD203B41FA5}">
                      <a16:colId xmlns:a16="http://schemas.microsoft.com/office/drawing/2014/main" val="3820019181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label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dimensions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zoom_level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quality_factor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15761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0218290010101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6734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0223776050101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47257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0226434010101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22051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0226434010103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972657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0228257080101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5227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0228548040101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38780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0228854020101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36576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0229614010101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60378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0230427010101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55320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0231678010101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38956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0234753010101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02456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0235445010101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821982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0236793050101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53577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2020S 0239003050101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NET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06533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564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234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2021S 0066393020101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NET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(91200, 212640)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</a:t>
                      </a:r>
                    </a:p>
                  </a:txBody>
                  <a:tcPr marL="7071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79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6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5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 smtClean="0">
                <a:latin typeface="+mj-ea"/>
              </a:rPr>
              <a:t>가지 모델 통합 테스트 </a:t>
            </a:r>
            <a:r>
              <a:rPr lang="en-US" altLang="ko-KR" sz="1400" dirty="0" smtClean="0">
                <a:latin typeface="+mj-ea"/>
              </a:rPr>
              <a:t>(‘</a:t>
            </a:r>
            <a:r>
              <a:rPr lang="en-US" altLang="ko-KR" sz="1400" dirty="0" err="1" smtClean="0">
                <a:latin typeface="+mj-ea"/>
              </a:rPr>
              <a:t>willmer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각 작업자에게 모델 전달 요청 및 협의중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Framework </a:t>
            </a:r>
            <a:r>
              <a:rPr lang="ko-KR" altLang="en-US" sz="1400" dirty="0" smtClean="0">
                <a:latin typeface="+mj-ea"/>
              </a:rPr>
              <a:t>파트 코딩 중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예상 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기간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주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(7/16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일 목표</a:t>
            </a:r>
            <a:r>
              <a:rPr lang="en-US" altLang="ko-KR" sz="1400" dirty="0" smtClean="0">
                <a:latin typeface="+mj-ea"/>
              </a:rPr>
              <a:t>) – </a:t>
            </a:r>
            <a:r>
              <a:rPr lang="ko-KR" altLang="en-US" sz="1400" dirty="0" err="1" smtClean="0">
                <a:latin typeface="+mj-ea"/>
              </a:rPr>
              <a:t>담당학생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QE (16</a:t>
            </a:r>
            <a:r>
              <a:rPr lang="ko-KR" altLang="en-US" sz="1400" dirty="0" smtClean="0">
                <a:latin typeface="+mj-ea"/>
              </a:rPr>
              <a:t>일 이후 잠시 공백 예정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통합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69" y="4933674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303833" y="4926493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93105" y="2842718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93104" y="2579197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49935" y="5037445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72340" y="4227900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388087" y="3535309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84975" y="3666449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90999" y="3222374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567" y="3534249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27868" y="3728668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27868" y="3368391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8797" y="3093193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45319" y="3169050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502023" y="2907364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30674" y="3426019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600568" y="3229185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64215" y="4860798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665" y="5668978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601968" y="3477490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32913" y="2786733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28396" y="3130896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90915" y="2641316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90915" y="2505566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2522" y="2925461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62265" y="2500666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46294" y="6546050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48670" y="5369559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86" y="3436677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17082" y="3442784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26819" y="3921018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504700" y="4798021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65830" y="4340532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66166" y="3054486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64215" y="4554316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502775" y="4554316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77879" y="3782297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45792" y="4291897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4581607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38386" y="3214502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76041" y="3685608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45082" y="2836292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45082" y="2572772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2909840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57740" y="3368391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182771" y="4394896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105820" y="2836293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105819" y="2572772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53255" y="2914100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5400000" flipH="1" flipV="1">
            <a:off x="5988123" y="769628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911723" y="4221475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67495" y="5499628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42186" y="4639233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493993" y="2169622"/>
            <a:ext cx="5476909" cy="45610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38639" y="1858204"/>
            <a:ext cx="154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타겟 파트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3634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초기 프레임 워크 완성 </a:t>
            </a:r>
            <a:r>
              <a:rPr lang="en-US" altLang="ko-KR" sz="1400" dirty="0" smtClean="0">
                <a:latin typeface="+mj-ea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현재 각 모델은 최신 버전으로 업데이트가 필요함</a:t>
            </a:r>
            <a:r>
              <a:rPr lang="en-US" altLang="ko-KR" sz="1400" dirty="0" smtClean="0">
                <a:latin typeface="+mj-ea"/>
              </a:rPr>
              <a:t>(*)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통합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349" y="1270682"/>
            <a:ext cx="3864959" cy="3096510"/>
          </a:xfrm>
          <a:prstGeom prst="rect">
            <a:avLst/>
          </a:prstGeom>
        </p:spPr>
      </p:pic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9" y="1432821"/>
            <a:ext cx="3885825" cy="4042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993350" y="1945179"/>
            <a:ext cx="287620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993350" y="2056015"/>
            <a:ext cx="287620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912993" y="3146367"/>
            <a:ext cx="2876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940700" y="3232264"/>
            <a:ext cx="2876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35" y="4664922"/>
            <a:ext cx="1999787" cy="20114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380" y="4636543"/>
            <a:ext cx="2076318" cy="20682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67672" y="4540117"/>
            <a:ext cx="4327440" cy="226639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7780644" y="4191593"/>
            <a:ext cx="658093" cy="377713"/>
          </a:xfrm>
          <a:prstGeom prst="rightArrow">
            <a:avLst>
              <a:gd name="adj1" fmla="val 50000"/>
              <a:gd name="adj2" fmla="val 4021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87783" y="1579418"/>
            <a:ext cx="2091106" cy="2693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오른쪽 화살표 135"/>
          <p:cNvSpPr/>
          <p:nvPr/>
        </p:nvSpPr>
        <p:spPr>
          <a:xfrm rot="10800000">
            <a:off x="4114403" y="1969564"/>
            <a:ext cx="841945" cy="377713"/>
          </a:xfrm>
          <a:prstGeom prst="rightArrow">
            <a:avLst>
              <a:gd name="adj1" fmla="val 50000"/>
              <a:gd name="adj2" fmla="val 4021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17752" y="5835535"/>
            <a:ext cx="370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512*512</a:t>
            </a:r>
            <a:r>
              <a:rPr lang="ko-KR" altLang="en-US" dirty="0" smtClean="0"/>
              <a:t>로 생성되는데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부분에 대한 논의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7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데이터 </a:t>
            </a:r>
            <a:r>
              <a:rPr lang="en-US" altLang="ko-KR" b="1" dirty="0" smtClean="0"/>
              <a:t>annotation </a:t>
            </a:r>
            <a:r>
              <a:rPr lang="ko-KR" altLang="en-US" b="1" dirty="0" smtClean="0"/>
              <a:t>방법 변경</a:t>
            </a:r>
            <a:endParaRPr lang="ko-KR" alt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254401" y="633649"/>
            <a:ext cx="5273563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변경사항</a:t>
            </a:r>
            <a:endParaRPr lang="en-US" altLang="ko-KR" sz="1400" dirty="0"/>
          </a:p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목적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Annotation </a:t>
            </a:r>
            <a:r>
              <a:rPr lang="ko-KR" altLang="en-US" sz="1400" dirty="0"/>
              <a:t>툴 속도 개선</a:t>
            </a:r>
          </a:p>
        </p:txBody>
      </p:sp>
      <p:sp>
        <p:nvSpPr>
          <p:cNvPr id="93" name="오른쪽 화살표 92"/>
          <p:cNvSpPr/>
          <p:nvPr/>
        </p:nvSpPr>
        <p:spPr>
          <a:xfrm>
            <a:off x="3977888" y="2019312"/>
            <a:ext cx="490451" cy="565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465201" y="1754341"/>
            <a:ext cx="2882220" cy="1721435"/>
            <a:chOff x="-237415" y="1752089"/>
            <a:chExt cx="5106029" cy="2772388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3627" y="1752089"/>
              <a:ext cx="5062241" cy="2772388"/>
            </a:xfrm>
            <a:prstGeom prst="rect">
              <a:avLst/>
            </a:prstGeom>
          </p:spPr>
        </p:pic>
        <p:sp>
          <p:nvSpPr>
            <p:cNvPr id="96" name="직사각형 95"/>
            <p:cNvSpPr/>
            <p:nvPr/>
          </p:nvSpPr>
          <p:spPr>
            <a:xfrm>
              <a:off x="-237415" y="3089194"/>
              <a:ext cx="5062241" cy="13466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40666" y="1754341"/>
            <a:ext cx="3138591" cy="1721435"/>
            <a:chOff x="6974380" y="3072849"/>
            <a:chExt cx="4595212" cy="2772388"/>
          </a:xfrm>
        </p:grpSpPr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4380" y="3072849"/>
              <a:ext cx="4553647" cy="2772388"/>
            </a:xfrm>
            <a:prstGeom prst="rect">
              <a:avLst/>
            </a:prstGeom>
          </p:spPr>
        </p:pic>
        <p:sp>
          <p:nvSpPr>
            <p:cNvPr id="100" name="직사각형 99"/>
            <p:cNvSpPr/>
            <p:nvPr/>
          </p:nvSpPr>
          <p:spPr>
            <a:xfrm>
              <a:off x="10814860" y="3361113"/>
              <a:ext cx="754732" cy="2484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9308687" y="3361113"/>
              <a:ext cx="754732" cy="2484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805733" y="3361113"/>
              <a:ext cx="754732" cy="2484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59859" y="11997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기존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병리 </a:t>
            </a:r>
            <a:r>
              <a:rPr lang="ko-KR" altLang="en-US" sz="1400" dirty="0"/>
              <a:t>번호 </a:t>
            </a:r>
            <a:r>
              <a:rPr lang="ko-KR" altLang="en-US" sz="1400" dirty="0" err="1"/>
              <a:t>폴더별로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개의 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</a:t>
            </a:r>
            <a:r>
              <a:rPr lang="ko-KR" altLang="en-US" sz="1400" dirty="0"/>
              <a:t>파일 </a:t>
            </a:r>
            <a:r>
              <a:rPr lang="ko-KR" altLang="en-US" sz="1400" dirty="0" smtClean="0"/>
              <a:t>생성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4564521" y="1196698"/>
            <a:ext cx="3694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변경</a:t>
            </a:r>
            <a:r>
              <a:rPr lang="en-US" altLang="ko-KR" sz="1400" dirty="0"/>
              <a:t>) </a:t>
            </a:r>
            <a:endParaRPr lang="en-US" altLang="ko-KR" sz="1400" dirty="0" smtClean="0"/>
          </a:p>
          <a:p>
            <a:r>
              <a:rPr lang="ko-KR" altLang="en-US" sz="1400" dirty="0" smtClean="0"/>
              <a:t>슬라이드 </a:t>
            </a:r>
            <a:r>
              <a:rPr lang="ko-KR" altLang="en-US" sz="1400" dirty="0" err="1"/>
              <a:t>이미지별로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개의 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274320" y="1160145"/>
            <a:ext cx="8224568" cy="25177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144361" y="376525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기존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4646192" y="384289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112" y="3709258"/>
            <a:ext cx="1652977" cy="3177074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3295551" y="453949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파일 구조 동일</a:t>
            </a:r>
          </a:p>
        </p:txBody>
      </p:sp>
      <p:sp>
        <p:nvSpPr>
          <p:cNvPr id="107" name="등호 106"/>
          <p:cNvSpPr/>
          <p:nvPr/>
        </p:nvSpPr>
        <p:spPr>
          <a:xfrm>
            <a:off x="3609001" y="4852894"/>
            <a:ext cx="1131665" cy="6858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66128" y="651700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개의 </a:t>
            </a:r>
            <a:r>
              <a:rPr lang="en-US" altLang="ko-KR" b="1" dirty="0" err="1">
                <a:solidFill>
                  <a:srgbClr val="FF0000"/>
                </a:solidFill>
              </a:rPr>
              <a:t>FileName</a:t>
            </a:r>
            <a:r>
              <a:rPr lang="ko-KR" altLang="en-US" b="1" dirty="0">
                <a:solidFill>
                  <a:srgbClr val="FF0000"/>
                </a:solidFill>
              </a:rPr>
              <a:t> 으로 관리</a:t>
            </a: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53" y="3755058"/>
            <a:ext cx="1663432" cy="3224698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8E53873-D333-4933-B5F2-8675B01D6E43}"/>
              </a:ext>
            </a:extLst>
          </p:cNvPr>
          <p:cNvSpPr/>
          <p:nvPr/>
        </p:nvSpPr>
        <p:spPr>
          <a:xfrm>
            <a:off x="1470490" y="4005192"/>
            <a:ext cx="1420692" cy="20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77B2627-3C24-4F3D-AE29-9563A3D8D309}"/>
              </a:ext>
            </a:extLst>
          </p:cNvPr>
          <p:cNvSpPr/>
          <p:nvPr/>
        </p:nvSpPr>
        <p:spPr>
          <a:xfrm>
            <a:off x="1400092" y="5908352"/>
            <a:ext cx="1420692" cy="20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D3C22A-3A8C-42CB-9B9A-58162A641881}"/>
              </a:ext>
            </a:extLst>
          </p:cNvPr>
          <p:cNvSpPr/>
          <p:nvPr/>
        </p:nvSpPr>
        <p:spPr>
          <a:xfrm>
            <a:off x="5963552" y="2247929"/>
            <a:ext cx="1420692" cy="20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-15667" y="6517000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복수 개의 </a:t>
            </a:r>
            <a:r>
              <a:rPr lang="en-US" altLang="ko-KR" b="1" dirty="0" err="1">
                <a:solidFill>
                  <a:srgbClr val="FF0000"/>
                </a:solidFill>
              </a:rPr>
              <a:t>FileName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으로 관리</a:t>
            </a:r>
          </a:p>
        </p:txBody>
      </p:sp>
      <p:cxnSp>
        <p:nvCxnSpPr>
          <p:cNvPr id="8" name="꺾인 연결선 7"/>
          <p:cNvCxnSpPr>
            <a:stCxn id="96" idx="1"/>
            <a:endCxn id="110" idx="1"/>
          </p:cNvCxnSpPr>
          <p:nvPr/>
        </p:nvCxnSpPr>
        <p:spPr>
          <a:xfrm rot="10800000" flipH="1" flipV="1">
            <a:off x="465201" y="3002663"/>
            <a:ext cx="621752" cy="2364743"/>
          </a:xfrm>
          <a:prstGeom prst="bentConnector3">
            <a:avLst>
              <a:gd name="adj1" fmla="val -367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113"/>
          <p:cNvCxnSpPr>
            <a:stCxn id="100" idx="3"/>
            <a:endCxn id="105" idx="3"/>
          </p:cNvCxnSpPr>
          <p:nvPr/>
        </p:nvCxnSpPr>
        <p:spPr>
          <a:xfrm flipH="1">
            <a:off x="6992089" y="2704553"/>
            <a:ext cx="887168" cy="2593242"/>
          </a:xfrm>
          <a:prstGeom prst="bentConnector3">
            <a:avLst>
              <a:gd name="adj1" fmla="val -257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8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데이터 </a:t>
            </a:r>
            <a:r>
              <a:rPr lang="en-US" altLang="ko-KR" b="1" dirty="0" smtClean="0"/>
              <a:t>annotation </a:t>
            </a:r>
            <a:r>
              <a:rPr lang="ko-KR" altLang="en-US" b="1" dirty="0" smtClean="0"/>
              <a:t>수집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61" y="2426954"/>
            <a:ext cx="1984459" cy="17987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20" y="2421257"/>
            <a:ext cx="1969795" cy="17987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379" y="2426145"/>
            <a:ext cx="1969795" cy="179383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74320" y="617144"/>
            <a:ext cx="76128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1,000</a:t>
            </a:r>
            <a:r>
              <a:rPr lang="ko-KR" altLang="en-US" sz="1400" dirty="0" smtClean="0">
                <a:latin typeface="+mj-ea"/>
              </a:rPr>
              <a:t>개 데이터 수집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01.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현미경 이미지 통합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\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파일럿용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20210528 colon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전문의 </a:t>
            </a: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annotation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현재 개발 모델에 테스트 시도 필요함</a:t>
            </a:r>
            <a:endParaRPr lang="ko-KR" alt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353" y="4706556"/>
            <a:ext cx="5100992" cy="17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235215"/>
              </p:ext>
            </p:extLst>
          </p:nvPr>
        </p:nvGraphicFramePr>
        <p:xfrm>
          <a:off x="260466" y="515388"/>
          <a:ext cx="8725593" cy="12139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2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7/09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7/16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추가 데이터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 100</a:t>
                      </a:r>
                      <a:r>
                        <a:rPr lang="ko-KR" altLang="en-US" sz="1200" baseline="0" dirty="0" smtClean="0"/>
                        <a:t>배 </a:t>
                      </a:r>
                      <a:r>
                        <a:rPr lang="en-US" altLang="ko-KR" sz="1200" baseline="0" dirty="0" smtClean="0"/>
                        <a:t>200</a:t>
                      </a:r>
                      <a:r>
                        <a:rPr lang="ko-KR" altLang="en-US" sz="1200" baseline="0" dirty="0" smtClean="0"/>
                        <a:t>배 대상 수집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smtClean="0">
                          <a:latin typeface="+mj-ea"/>
                        </a:rPr>
                        <a:t>1,000</a:t>
                      </a:r>
                      <a:r>
                        <a:rPr lang="ko-KR" altLang="en-US" sz="900" dirty="0" smtClean="0">
                          <a:latin typeface="+mj-ea"/>
                        </a:rPr>
                        <a:t>개 데이터 수집</a:t>
                      </a:r>
                      <a:endParaRPr lang="en-US" altLang="ko-KR" sz="900" dirty="0" smtClean="0">
                        <a:latin typeface="+mj-ea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01. </a:t>
                      </a:r>
                      <a:r>
                        <a:rPr lang="ko-KR" altLang="en-US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현미경 이미지 통합</a:t>
                      </a: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\</a:t>
                      </a:r>
                      <a:r>
                        <a:rPr lang="ko-KR" altLang="en-US" sz="8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파일럿용</a:t>
                      </a:r>
                      <a:r>
                        <a:rPr lang="ko-KR" altLang="en-US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20210528 colon </a:t>
                      </a:r>
                      <a:r>
                        <a:rPr lang="ko-KR" altLang="en-US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전문의 </a:t>
                      </a: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annotation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28143"/>
              </p:ext>
            </p:extLst>
          </p:nvPr>
        </p:nvGraphicFramePr>
        <p:xfrm>
          <a:off x="260466" y="1694868"/>
          <a:ext cx="8725593" cy="477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281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 </a:t>
                      </a:r>
                      <a:r>
                        <a:rPr lang="en-US" altLang="ko-KR" sz="1200" dirty="0" smtClean="0"/>
                        <a:t>59</a:t>
                      </a:r>
                      <a:r>
                        <a:rPr lang="ko-KR" altLang="en-US" sz="1200" dirty="0" smtClean="0"/>
                        <a:t>건 개발 완료</a:t>
                      </a:r>
                      <a:r>
                        <a:rPr lang="en-US" altLang="ko-KR" sz="1200" dirty="0" smtClean="0"/>
                        <a:t>(JJ)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 비교 후 주요 모델 선정 예정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선정 모델로 정성 품질 평가 예정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프레임 </a:t>
                      </a:r>
                      <a:r>
                        <a:rPr lang="ko-KR" altLang="en-US" sz="1200" dirty="0" err="1" smtClean="0"/>
                        <a:t>워크용</a:t>
                      </a:r>
                      <a:r>
                        <a:rPr lang="ko-KR" altLang="en-US" sz="1200" dirty="0" smtClean="0"/>
                        <a:t> 코드 전달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 선택을 위한 논의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모델을 특성 별로 선택하여</a:t>
                      </a:r>
                      <a:r>
                        <a:rPr lang="ko-KR" altLang="en-US" sz="1200" baseline="0" dirty="0" smtClean="0"/>
                        <a:t> 품질 테스트 진행 예정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78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 - - </a:t>
                      </a:r>
                      <a:r>
                        <a:rPr lang="ko-KR" altLang="en-US" sz="1200" dirty="0" smtClean="0"/>
                        <a:t>모델 통합 진행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willmer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QE</a:t>
                      </a:r>
                      <a:r>
                        <a:rPr lang="ko-KR" altLang="en-US" sz="1200" dirty="0" smtClean="0"/>
                        <a:t>로 인한 업무 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7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Detector </a:t>
                      </a:r>
                      <a:r>
                        <a:rPr lang="ko-KR" altLang="en-US" sz="1200" dirty="0" smtClean="0"/>
                        <a:t>코드 정리 및 매뉴얼 생성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supervised </a:t>
                      </a:r>
                      <a:r>
                        <a:rPr lang="ko-KR" altLang="en-US" sz="1200" dirty="0" smtClean="0"/>
                        <a:t>모델 업무 지원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강현정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통합 </a:t>
                      </a:r>
                      <a:r>
                        <a:rPr lang="ko-KR" altLang="en-US" sz="1200" baseline="0" dirty="0" err="1" smtClean="0"/>
                        <a:t>모델용</a:t>
                      </a:r>
                      <a:r>
                        <a:rPr lang="ko-KR" altLang="en-US" sz="1200" baseline="0" dirty="0" smtClean="0"/>
                        <a:t> 코드 전달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79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Test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모델에 조직 이미지 투입을 위한 </a:t>
                      </a:r>
                      <a:r>
                        <a:rPr lang="ko-KR" altLang="en-US" sz="1200" baseline="0" dirty="0" err="1" smtClean="0"/>
                        <a:t>셋업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err="1" smtClean="0"/>
                        <a:t>김태미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supervised </a:t>
                      </a:r>
                      <a:r>
                        <a:rPr lang="ko-KR" altLang="en-US" sz="1200" dirty="0" smtClean="0"/>
                        <a:t>모델 테스트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</a:t>
                      </a:r>
                      <a:r>
                        <a:rPr lang="en-US" altLang="ko-KR" sz="1200" dirty="0" smtClean="0"/>
                        <a:t>label</a:t>
                      </a:r>
                      <a:r>
                        <a:rPr lang="ko-KR" altLang="en-US" sz="1200" dirty="0" smtClean="0"/>
                        <a:t>만 있는 데이터에 테스트 시도 </a:t>
                      </a:r>
                      <a:r>
                        <a:rPr lang="en-US" altLang="ko-KR" sz="1200" dirty="0" smtClean="0"/>
                        <a:t>(X)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대상 모델에 대한 데이터 투입 요건 정리  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60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통합 요청 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테스트를 위한 </a:t>
                      </a:r>
                      <a:r>
                        <a:rPr lang="ko-KR" altLang="en-US" sz="1200" dirty="0" err="1" smtClean="0"/>
                        <a:t>아키텍쳐</a:t>
                      </a:r>
                      <a:r>
                        <a:rPr lang="ko-KR" altLang="en-US" sz="1200" dirty="0" smtClean="0"/>
                        <a:t> 코딩 및 모델 통합 중 </a:t>
                      </a:r>
                      <a:r>
                        <a:rPr lang="en-US" altLang="ko-KR" sz="1200" dirty="0" smtClean="0"/>
                        <a:t>(7/15</a:t>
                      </a:r>
                      <a:r>
                        <a:rPr lang="ko-KR" altLang="en-US" sz="1200" dirty="0" smtClean="0"/>
                        <a:t> 목표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통합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차본 완성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willmer&amp;murtaza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기본 모델들이 연결 되어 작동되게 개발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금일 시연 예정 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AI HUB </a:t>
            </a:r>
            <a:r>
              <a:rPr lang="ko-KR" altLang="en-US" b="1" dirty="0" smtClean="0"/>
              <a:t>공개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3" y="850881"/>
            <a:ext cx="1609725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07" y="1479531"/>
            <a:ext cx="5594905" cy="13141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7" y="2910190"/>
            <a:ext cx="5597217" cy="12720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26203" y="75645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AI Hub(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https://aihub.or.kr/aihub-data/healthcare/about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 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종의 의료데이터가 공개</a:t>
            </a:r>
            <a:r>
              <a:rPr kumimoji="0" lang="ko-KR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9127"/>
          <a:stretch/>
        </p:blipFill>
        <p:spPr>
          <a:xfrm>
            <a:off x="274320" y="4513811"/>
            <a:ext cx="4531019" cy="21409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203" y="4578650"/>
            <a:ext cx="3230855" cy="19355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127" y="2308671"/>
            <a:ext cx="2959873" cy="199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9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통합 모델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00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‘</a:t>
            </a:r>
            <a:r>
              <a:rPr lang="ko-KR" altLang="en-US" sz="1400" dirty="0" err="1" smtClean="0">
                <a:latin typeface="+mj-ea"/>
              </a:rPr>
              <a:t>위음성</a:t>
            </a:r>
            <a:r>
              <a:rPr lang="en-US" altLang="ko-KR" sz="1400" dirty="0" smtClean="0">
                <a:latin typeface="+mj-ea"/>
              </a:rPr>
              <a:t>’</a:t>
            </a:r>
            <a:r>
              <a:rPr lang="ko-KR" altLang="en-US" sz="1400" dirty="0" smtClean="0">
                <a:latin typeface="+mj-ea"/>
              </a:rPr>
              <a:t>에 대한 성능은 </a:t>
            </a:r>
            <a:r>
              <a:rPr lang="en-US" altLang="ko-KR" sz="1400" dirty="0" smtClean="0">
                <a:latin typeface="+mj-ea"/>
              </a:rPr>
              <a:t>binary</a:t>
            </a:r>
            <a:r>
              <a:rPr lang="ko-KR" altLang="en-US" sz="1400" dirty="0" smtClean="0">
                <a:latin typeface="+mj-ea"/>
              </a:rPr>
              <a:t>를 제외한 모델이 더 우수해 보임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0269"/>
            <a:ext cx="9052686" cy="2769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99941" y="4522123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24835" y="4522123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928553" y="4330931"/>
            <a:ext cx="41563" cy="25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2"/>
            <a:endCxn id="19" idx="2"/>
          </p:cNvCxnSpPr>
          <p:nvPr/>
        </p:nvCxnSpPr>
        <p:spPr>
          <a:xfrm rot="16200000" flipH="1">
            <a:off x="3836214" y="2392680"/>
            <a:ext cx="12700" cy="4524894"/>
          </a:xfrm>
          <a:prstGeom prst="bentConnector3">
            <a:avLst>
              <a:gd name="adj1" fmla="val 860727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386" y="6141095"/>
            <a:ext cx="699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자세한 결과 파일은 추후에 공유 받기로 함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일자</a:t>
            </a:r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분류별</a:t>
            </a:r>
            <a:r>
              <a:rPr lang="ko-KR" altLang="en-US" sz="1200" dirty="0" smtClean="0"/>
              <a:t> 발생 비율 등을 확인할 수 </a:t>
            </a:r>
            <a:r>
              <a:rPr lang="ko-KR" altLang="en-US" sz="1200" dirty="0" err="1" smtClean="0"/>
              <a:t>있을것으로</a:t>
            </a:r>
            <a:r>
              <a:rPr lang="ko-KR" altLang="en-US" sz="1200" dirty="0" smtClean="0"/>
              <a:t> 예상됨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Binary </a:t>
            </a:r>
            <a:r>
              <a:rPr lang="ko-KR" altLang="en-US" sz="1200" dirty="0" smtClean="0"/>
              <a:t>자체에 대한 성능 확인도 가능할 것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85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 </a:t>
            </a:r>
            <a:r>
              <a:rPr lang="ko-KR" altLang="en-US" b="1" dirty="0" smtClean="0"/>
              <a:t>슬라이드 분류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" y="1456754"/>
            <a:ext cx="2693686" cy="34517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20" y="2043762"/>
            <a:ext cx="2607658" cy="28496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998" y="2163340"/>
            <a:ext cx="3080800" cy="26990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683" b="7039"/>
          <a:stretch/>
        </p:blipFill>
        <p:spPr>
          <a:xfrm>
            <a:off x="226203" y="1203183"/>
            <a:ext cx="7198995" cy="3453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86124" y="1203183"/>
            <a:ext cx="1009651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24531" y="1203183"/>
            <a:ext cx="390569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698" y="841233"/>
            <a:ext cx="1333500" cy="3619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035" y="806769"/>
            <a:ext cx="7167327" cy="42438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682799" y="1206217"/>
            <a:ext cx="603325" cy="342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5" y="1341290"/>
            <a:ext cx="7172325" cy="314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 </a:t>
            </a:r>
            <a:r>
              <a:rPr lang="ko-KR" altLang="en-US" b="1" dirty="0" smtClean="0"/>
              <a:t>슬라이드 분류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70149" y="1338086"/>
            <a:ext cx="1009651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08556" y="1338086"/>
            <a:ext cx="857294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23" y="976136"/>
            <a:ext cx="1333500" cy="361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850" y="2651886"/>
            <a:ext cx="3306198" cy="27472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419" y="2762645"/>
            <a:ext cx="3274711" cy="28496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061" y="2528061"/>
            <a:ext cx="3978888" cy="35351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203" y="913705"/>
            <a:ext cx="7167327" cy="4243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68625" y="1288444"/>
            <a:ext cx="603325" cy="342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5" y="1301665"/>
            <a:ext cx="7191375" cy="323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 </a:t>
            </a:r>
            <a:r>
              <a:rPr lang="ko-KR" altLang="en-US" b="1" dirty="0" smtClean="0"/>
              <a:t>슬라이드 분류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86123" y="1290641"/>
            <a:ext cx="1009651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08556" y="1338086"/>
            <a:ext cx="857294" cy="34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23" y="976136"/>
            <a:ext cx="1333500" cy="3619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03" y="913705"/>
            <a:ext cx="7167327" cy="4243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91192" y="1263781"/>
            <a:ext cx="603325" cy="342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2679" y="2747962"/>
            <a:ext cx="2951578" cy="260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195" y="2674549"/>
            <a:ext cx="3207312" cy="27519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492" y="2886797"/>
            <a:ext cx="3069508" cy="2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5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20737</TotalTime>
  <Words>1184</Words>
  <Application>Microsoft Office PowerPoint</Application>
  <PresentationFormat>화면 슬라이드 쇼(4:3)</PresentationFormat>
  <Paragraphs>280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NotoSansKR</vt:lpstr>
      <vt:lpstr>맑은 고딕</vt:lpstr>
      <vt:lpstr>현대하모니 M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287</cp:revision>
  <dcterms:created xsi:type="dcterms:W3CDTF">2021-03-24T07:36:17Z</dcterms:created>
  <dcterms:modified xsi:type="dcterms:W3CDTF">2021-07-16T04:40:50Z</dcterms:modified>
</cp:coreProperties>
</file>